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30"/>
  </p:notesMasterIdLst>
  <p:handoutMasterIdLst>
    <p:handoutMasterId r:id="rId31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40" r:id="rId23"/>
    <p:sldId id="323" r:id="rId24"/>
    <p:sldId id="341" r:id="rId25"/>
    <p:sldId id="342" r:id="rId26"/>
    <p:sldId id="343" r:id="rId27"/>
    <p:sldId id="289" r:id="rId28"/>
    <p:sldId id="290" r:id="rId29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-84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15/04/2015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15/04/2015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1px transparent images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1" y="3834944"/>
            <a:ext cx="3055454" cy="2412345"/>
            <a:chOff x="2547937" y="4429703"/>
            <a:chExt cx="1580926" cy="241234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7" y="4826112"/>
              <a:ext cx="1580926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is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30" y="3831243"/>
            <a:ext cx="2814290" cy="2100576"/>
            <a:chOff x="4637088" y="4429703"/>
            <a:chExt cx="1220005" cy="2100576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8" y="4829813"/>
              <a:ext cx="1220005" cy="170046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hlinkClick r:id="" action="ppaction://noaction"/>
          </p:cNvPr>
          <p:cNvSpPr/>
          <p:nvPr/>
        </p:nvSpPr>
        <p:spPr>
          <a:xfrm>
            <a:off x="7541852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" action="ppaction://noaction"/>
          </p:cNvPr>
          <p:cNvSpPr/>
          <p:nvPr/>
        </p:nvSpPr>
        <p:spPr>
          <a:xfrm>
            <a:off x="9182508" y="4452621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" action="ppaction://noaction"/>
          </p:cNvPr>
          <p:cNvSpPr/>
          <p:nvPr/>
        </p:nvSpPr>
        <p:spPr>
          <a:xfrm>
            <a:off x="3978627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56535"/>
          </a:xfrm>
        </p:spPr>
        <p:txBody>
          <a:bodyPr/>
          <a:lstStyle/>
          <a:p>
            <a:r>
              <a:rPr lang="en-US" dirty="0"/>
              <a:t>Click here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if </a:t>
            </a:r>
            <a:r>
              <a:rPr lang="en-US" dirty="0"/>
              <a:t>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674686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877304" y="4852779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974334" y="5159629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7343804" y="4210440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8533135" y="4860249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7637736" y="5150704"/>
            <a:ext cx="1609250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755255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8403231" y="4866304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823267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741462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" action="ppaction://noaction"/>
          </p:cNvPr>
          <p:cNvSpPr/>
          <p:nvPr/>
        </p:nvSpPr>
        <p:spPr>
          <a:xfrm>
            <a:off x="1964834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2046345" y="5162430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79345" y="4850961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" action="ppaction://noaction"/>
          </p:cNvPr>
          <p:cNvSpPr/>
          <p:nvPr/>
        </p:nvSpPr>
        <p:spPr>
          <a:xfrm>
            <a:off x="5763270" y="4452622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536243" y="4225723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6687585" y="4851351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5784615" y="5158201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6565536" y="4856843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238775" y="4859123"/>
            <a:ext cx="430798" cy="215444"/>
          </a:xfrm>
        </p:spPr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9519865" y="5149278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116066" y="4857260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076759" y="4228945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9" grpId="0" animBg="1"/>
      <p:bldP spid="53" grpId="0" animBg="1"/>
      <p:bldP spid="50" grpId="0" animBg="1"/>
      <p:bldP spid="51" grpId="0" animBg="1"/>
      <p:bldP spid="49" grpId="0" animBg="1"/>
      <p:bldP spid="52" grpId="0" animBg="1"/>
      <p:bldP spid="46" grpId="0" animBg="1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39" grpId="0" build="p"/>
      <p:bldP spid="40" grpId="0" build="p"/>
      <p:bldP spid="48" grpId="0" animBg="1"/>
      <p:bldP spid="56" grpId="0" build="p"/>
      <p:bldP spid="57" grpId="0" build="p"/>
      <p:bldP spid="58" grpId="0" animBg="1"/>
      <p:bldP spid="59" grpId="0" build="p"/>
      <p:bldP spid="60" grpId="0" build="p"/>
      <p:bldP spid="61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  <p:bldP spid="68" grpId="0" build="p"/>
      <p:bldP spid="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82000">
              <a:schemeClr val="bg1"/>
            </a:gs>
            <a:gs pos="1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20"/>
            <a:ext cx="11503779" cy="98745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One last Spacing thing…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6" y="1375873"/>
            <a:ext cx="7580906" cy="5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5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3">
                <a:lumMod val="20000"/>
                <a:lumOff val="80000"/>
              </a:schemeClr>
            </a:gs>
            <a:gs pos="78000">
              <a:schemeClr val="bg1"/>
            </a:gs>
            <a:gs pos="2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1562376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Inline CSS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1562376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No CSS 3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1562376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!important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1562376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Media Queries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Yesterdays Styles, Today!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746950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You can choose how you want to do this: write it inline yourself, or use a pre-mailer to inline your </a:t>
            </a:r>
            <a:r>
              <a:rPr lang="en-US" dirty="0" err="1" smtClean="0"/>
              <a:t>css</a:t>
            </a:r>
            <a:r>
              <a:rPr lang="en-US" dirty="0" smtClean="0"/>
              <a:t>/sass/less file.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Klick</a:t>
            </a:r>
            <a:r>
              <a:rPr lang="en-US" dirty="0" smtClean="0">
                <a:solidFill>
                  <a:schemeClr val="accent3"/>
                </a:solidFill>
              </a:rPr>
              <a:t> has a tool for this!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585522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Many email clients are old and CSS 3 support is limited. Even older CSS has issues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Look online </a:t>
            </a:r>
            <a:r>
              <a:rPr lang="en-US" dirty="0" smtClean="0"/>
              <a:t>before using a style that may not be supported!</a:t>
            </a: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341846" y="3480177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 !important tag breaks styles in Outlook, and it is completely unnecessary.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chemeClr val="accent3"/>
                </a:solidFill>
              </a:rPr>
              <a:t>our styles are not inherited</a:t>
            </a:r>
            <a:r>
              <a:rPr lang="en-US" dirty="0" smtClean="0"/>
              <a:t> so we apply them to every element anyway.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9151061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They just don’t work, mostly due to Gmail stripping them out.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Pseudo styles such as :hover and :after</a:t>
            </a:r>
            <a:r>
              <a:rPr lang="en-US" dirty="0" smtClean="0"/>
              <a:t> need to be avoided as well.</a:t>
            </a:r>
          </a:p>
        </p:txBody>
      </p:sp>
    </p:spTree>
    <p:extLst>
      <p:ext uri="{BB962C8B-B14F-4D97-AF65-F5344CB8AC3E}">
        <p14:creationId xmlns:p14="http://schemas.microsoft.com/office/powerpoint/2010/main" val="176852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9" grpId="0" uiExpand="1" build="p"/>
      <p:bldP spid="20" grpId="0" uiExpand="1" build="p"/>
      <p:bldP spid="21" grpId="0" uiExpand="1" build="p"/>
      <p:bldP spid="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40000">
              <a:schemeClr val="accent1">
                <a:tint val="44500"/>
                <a:satMod val="160000"/>
              </a:schemeClr>
            </a:gs>
            <a:gs pos="84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93472" y="1593008"/>
            <a:ext cx="10826261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Android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width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min-width</a:t>
            </a:r>
            <a:endParaRPr lang="en-US" sz="2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93473" y="3204969"/>
            <a:ext cx="1081771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iPhone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font size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-</a:t>
            </a:r>
            <a:r>
              <a:rPr lang="en-US" sz="2400" dirty="0" err="1" smtClean="0"/>
              <a:t>webkit-text-size-adjust:none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93473" y="4840936"/>
            <a:ext cx="1075789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Outlook </a:t>
            </a:r>
            <a:r>
              <a:rPr lang="en-US" sz="3200" dirty="0" smtClean="0">
                <a:solidFill>
                  <a:srgbClr val="16153E"/>
                </a:solidFill>
              </a:rPr>
              <a:t>Doesn’t like spacing your tables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Make sure your padding is always applied to table cells, not the table itself</a:t>
            </a:r>
            <a:endParaRPr lang="en-US" sz="24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60405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Back in Fashion</a:t>
            </a:r>
            <a:endParaRPr lang="en-US" sz="12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68754" y="710469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2"/>
                </a:solidFill>
              </a:rPr>
              <a:t>Some styles just clash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3263" y="2913961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29000">
                  <a:schemeClr val="accent6"/>
                </a:gs>
                <a:gs pos="0">
                  <a:schemeClr val="accent3"/>
                </a:gs>
                <a:gs pos="72000">
                  <a:schemeClr val="accent1">
                    <a:tint val="44500"/>
                    <a:satMod val="16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3263" y="4469296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40000">
                  <a:schemeClr val="accent6"/>
                </a:gs>
                <a:gs pos="0">
                  <a:schemeClr val="accent3"/>
                </a:gs>
                <a:gs pos="73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0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1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10450243" cy="993926"/>
          </a:xfrm>
        </p:spPr>
        <p:txBody>
          <a:bodyPr/>
          <a:lstStyle/>
          <a:p>
            <a:r>
              <a:rPr lang="en-US" dirty="0" smtClean="0"/>
              <a:t>On one condition…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72" y="1910714"/>
            <a:ext cx="3404841" cy="3273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72" y="1766834"/>
            <a:ext cx="2695941" cy="1437835"/>
          </a:xfrm>
          <a:prstGeom prst="rect">
            <a:avLst/>
          </a:prstGeom>
        </p:spPr>
      </p:pic>
      <p:sp>
        <p:nvSpPr>
          <p:cNvPr id="13" name="Content Placeholder 7"/>
          <p:cNvSpPr txBox="1">
            <a:spLocks/>
          </p:cNvSpPr>
          <p:nvPr/>
        </p:nvSpPr>
        <p:spPr>
          <a:xfrm>
            <a:off x="661269" y="3464953"/>
            <a:ext cx="7123949" cy="132959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algn="ctr" fontAlgn="auto">
              <a:buNone/>
            </a:pPr>
            <a:r>
              <a:rPr lang="en-US" sz="4800" dirty="0" smtClean="0">
                <a:solidFill>
                  <a:schemeClr val="accent3"/>
                </a:solidFill>
              </a:rPr>
              <a:t>There may be cases where you will need to do this.*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61269" y="6295468"/>
            <a:ext cx="9603922" cy="3323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sz="2400" dirty="0" smtClean="0">
                <a:solidFill>
                  <a:schemeClr val="accent3"/>
                </a:solidFill>
              </a:rPr>
              <a:t>* There aren’t any cases where you will need to do this.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77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/>
            </a:gs>
            <a:gs pos="0">
              <a:schemeClr val="accent3"/>
            </a:gs>
            <a:gs pos="72000">
              <a:schemeClr val="accent1">
                <a:tint val="44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Are emails finally turning a corner?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31821"/>
          <a:stretch/>
        </p:blipFill>
        <p:spPr>
          <a:xfrm>
            <a:off x="3880816" y="2575544"/>
            <a:ext cx="4360811" cy="2743200"/>
          </a:xfrm>
        </p:spPr>
      </p:pic>
      <p:grpSp>
        <p:nvGrpSpPr>
          <p:cNvPr id="11" name="Group 10"/>
          <p:cNvGrpSpPr/>
          <p:nvPr/>
        </p:nvGrpSpPr>
        <p:grpSpPr>
          <a:xfrm>
            <a:off x="7800123" y="2876457"/>
            <a:ext cx="2019300" cy="3662363"/>
            <a:chOff x="7596179" y="2932752"/>
            <a:chExt cx="2019300" cy="3662363"/>
          </a:xfrm>
        </p:grpSpPr>
        <p:pic>
          <p:nvPicPr>
            <p:cNvPr id="42" name="Picture 2" descr="C:\Users\Jokomoro\Documents\iphone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179" y="2932752"/>
              <a:ext cx="2019300" cy="366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7938644" y="3548340"/>
              <a:ext cx="1325880" cy="2341830"/>
            </a:xfrm>
            <a:prstGeom prst="rect">
              <a:avLst/>
            </a:prstGeom>
            <a:noFill/>
          </p:spPr>
        </p:pic>
      </p:grpSp>
      <p:grpSp>
        <p:nvGrpSpPr>
          <p:cNvPr id="10" name="Group 9"/>
          <p:cNvGrpSpPr/>
          <p:nvPr/>
        </p:nvGrpSpPr>
        <p:grpSpPr>
          <a:xfrm>
            <a:off x="746477" y="1479167"/>
            <a:ext cx="5398052" cy="3936627"/>
            <a:chOff x="874664" y="2658488"/>
            <a:chExt cx="5398052" cy="3936627"/>
          </a:xfrm>
        </p:grpSpPr>
        <p:pic>
          <p:nvPicPr>
            <p:cNvPr id="41" name="Picture 40" descr="iPad_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64" y="2658488"/>
              <a:ext cx="5398052" cy="3936627"/>
            </a:xfrm>
            <a:prstGeom prst="rect">
              <a:avLst/>
            </a:prstGeom>
          </p:spPr>
        </p:pic>
        <p:pic>
          <p:nvPicPr>
            <p:cNvPr id="45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2425180" y="2991436"/>
              <a:ext cx="2311818" cy="306324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00000">
              <a:srgbClr val="E0F1FF">
                <a:lumMod val="100000"/>
              </a:srgbClr>
            </a:gs>
            <a:gs pos="0">
              <a:schemeClr val="bg1">
                <a:lumMod val="51000"/>
                <a:lumOff val="49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276999"/>
          </a:xfrm>
        </p:spPr>
        <p:txBody>
          <a:bodyPr/>
          <a:lstStyle/>
          <a:p>
            <a:r>
              <a:rPr lang="en-US" sz="1800" dirty="0" smtClean="0"/>
              <a:t>Your Questions…Answered!</a:t>
            </a:r>
            <a:endParaRPr lang="en-US" sz="1800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062903" y="2330425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148753" y="2681262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414535" y="3415482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92196" y="1883733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91320" y="4933493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159195" y="2837800"/>
            <a:ext cx="4728571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Thank you for coming</a:t>
            </a:r>
          </a:p>
          <a:p>
            <a:pPr lvl="2">
              <a:buNone/>
            </a:pPr>
            <a:r>
              <a:rPr lang="en-US" dirty="0" smtClean="0"/>
              <a:t>Feel free to reach out at any time if you are having issues with emails, or to suggest fixes for obscure bugs I may not have seen yet!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790009" y="4028225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159195" y="4793442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Comments?</a:t>
            </a:r>
            <a:endParaRPr lang="en-US" sz="2800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275404" y="2182497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167551" y="1731693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Questions?</a:t>
            </a:r>
            <a:endParaRPr lang="en-US" sz="2800" dirty="0"/>
          </a:p>
        </p:txBody>
      </p:sp>
      <p:sp>
        <p:nvSpPr>
          <p:cNvPr id="27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8614166" y="878653"/>
            <a:ext cx="3321685" cy="2830005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Confluence Wiki</a:t>
            </a:r>
          </a:p>
          <a:p>
            <a:pPr lvl="3"/>
            <a:r>
              <a:rPr lang="en-US" sz="2000" dirty="0" smtClean="0">
                <a:solidFill>
                  <a:schemeClr val="accent2"/>
                </a:solidFill>
              </a:rPr>
              <a:t>Slack and </a:t>
            </a:r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Questions</a:t>
            </a:r>
          </a:p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Klick’s</a:t>
            </a:r>
            <a:r>
              <a:rPr lang="en-US" sz="2000" dirty="0" smtClean="0">
                <a:solidFill>
                  <a:schemeClr val="accent2"/>
                </a:solidFill>
              </a:rPr>
              <a:t> Email Tool</a:t>
            </a:r>
          </a:p>
          <a:p>
            <a:pPr lvl="3"/>
            <a:r>
              <a:rPr lang="en-US" sz="2000" dirty="0" smtClean="0"/>
              <a:t>Campaignmonitor.com</a:t>
            </a:r>
          </a:p>
          <a:p>
            <a:pPr lvl="3"/>
            <a:r>
              <a:rPr lang="en-US" sz="2000" dirty="0" smtClean="0"/>
              <a:t>Emailonacid.com</a:t>
            </a:r>
          </a:p>
          <a:p>
            <a:pPr lvl="3"/>
            <a:r>
              <a:rPr lang="en-US" sz="2000" dirty="0" smtClean="0"/>
              <a:t>Litmus.com</a:t>
            </a:r>
          </a:p>
          <a:p>
            <a:pPr lvl="3"/>
            <a:r>
              <a:rPr lang="en-US" sz="2000" dirty="0" smtClean="0"/>
              <a:t>Zurb.com/ink</a:t>
            </a:r>
            <a:endParaRPr lang="en-US" sz="2000" dirty="0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8614166" y="350360"/>
            <a:ext cx="3789288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u="sng" dirty="0" smtClean="0">
                <a:solidFill>
                  <a:schemeClr val="accent3"/>
                </a:solidFill>
              </a:rPr>
              <a:t>Resources</a:t>
            </a:r>
            <a:endParaRPr lang="en-US" sz="2800" b="1" u="sng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44319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  <p:bldP spid="27" grpId="0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6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4" y="1897541"/>
            <a:ext cx="267156" cy="1828800"/>
          </a:xfrm>
          <a:prstGeom prst="rect">
            <a:avLst/>
          </a:prstGeom>
        </p:spPr>
      </p:pic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129179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166212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541687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What to watch for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504742"/>
            <a:ext cx="3341076" cy="2593018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3704961"/>
            <a:ext cx="3623525" cy="2961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1904737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1623751"/>
            <a:ext cx="3623525" cy="28098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239605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  <p:sp>
        <p:nvSpPr>
          <p:cNvPr id="18" name="Title 66"/>
          <p:cNvSpPr txBox="1">
            <a:spLocks/>
          </p:cNvSpPr>
          <p:nvPr/>
        </p:nvSpPr>
        <p:spPr>
          <a:xfrm>
            <a:off x="525744" y="5281044"/>
            <a:ext cx="10975489" cy="6894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chemeClr val="accent3"/>
                </a:solidFill>
              </a:rPr>
              <a:t>Question: </a:t>
            </a:r>
            <a:r>
              <a:rPr lang="en-US" sz="2800" dirty="0" smtClean="0">
                <a:solidFill>
                  <a:schemeClr val="tx1"/>
                </a:solidFill>
              </a:rPr>
              <a:t>are you deploying the email?</a:t>
            </a:r>
          </a:p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	      If so, how?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uiExpand="1" build="p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grpSp>
        <p:nvGrpSpPr>
          <p:cNvPr id="5" name="Group 4"/>
          <p:cNvGrpSpPr/>
          <p:nvPr/>
        </p:nvGrpSpPr>
        <p:grpSpPr>
          <a:xfrm>
            <a:off x="61546" y="5122140"/>
            <a:ext cx="6497513" cy="1177245"/>
            <a:chOff x="61546" y="5122140"/>
            <a:chExt cx="6497513" cy="1177245"/>
          </a:xfrm>
        </p:grpSpPr>
        <p:sp>
          <p:nvSpPr>
            <p:cNvPr id="17" name="Content Placeholder 3"/>
            <p:cNvSpPr txBox="1">
              <a:spLocks/>
            </p:cNvSpPr>
            <p:nvPr/>
          </p:nvSpPr>
          <p:spPr>
            <a:xfrm>
              <a:off x="61546" y="5122140"/>
              <a:ext cx="5319347" cy="1177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glow rad="101600">
                <a:schemeClr val="accent3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fontAlgn="auto">
                <a:buFont typeface="Lucida Grande"/>
                <a:buNone/>
              </a:pPr>
              <a:r>
                <a:rPr lang="en-US" b="1" dirty="0" smtClean="0">
                  <a:solidFill>
                    <a:schemeClr val="accent3"/>
                  </a:solidFill>
                </a:rPr>
                <a:t>Sorry!</a:t>
              </a:r>
            </a:p>
            <a:p>
              <a:pPr lvl="2" fontAlgn="auto">
                <a:buFont typeface="Lucida Grande"/>
                <a:buNone/>
              </a:pPr>
              <a:r>
                <a:rPr lang="en-US" sz="2400" dirty="0" smtClean="0"/>
                <a:t>We need to remove this background image because Outlook doesn’t like nice things.</a:t>
              </a:r>
              <a:endParaRPr lang="en-US" sz="2400" dirty="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398476" y="5583273"/>
              <a:ext cx="1160583" cy="25497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grpSp>
        <p:nvGrpSpPr>
          <p:cNvPr id="2" name="Group 1"/>
          <p:cNvGrpSpPr/>
          <p:nvPr/>
        </p:nvGrpSpPr>
        <p:grpSpPr>
          <a:xfrm>
            <a:off x="1072663" y="2818555"/>
            <a:ext cx="10524392" cy="1445715"/>
            <a:chOff x="1072663" y="2818555"/>
            <a:chExt cx="10524392" cy="1445715"/>
          </a:xfrm>
        </p:grpSpPr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1072663" y="2818555"/>
              <a:ext cx="10524392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glow rad="101600">
                <a:schemeClr val="accent1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algn="ctr" fontAlgn="auto">
                <a:buFont typeface="Lucida Grande"/>
                <a:buNone/>
              </a:pPr>
              <a:r>
                <a:rPr lang="en-US" sz="2400" dirty="0" smtClean="0">
                  <a:solidFill>
                    <a:schemeClr val="accent6"/>
                  </a:solidFill>
                </a:rPr>
                <a:t>This is all we need to get started. The outer table is used to ensure our email is centered, and the inner table will contain our content. No 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doctype</a:t>
              </a:r>
              <a:r>
                <a:rPr lang="en-US" sz="2400" dirty="0" smtClean="0">
                  <a:solidFill>
                    <a:schemeClr val="accent6"/>
                  </a:solidFill>
                </a:rPr>
                <a:t>, no head, and no styles!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5119681" y="3783256"/>
              <a:ext cx="707051" cy="2549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5160</TotalTime>
  <Words>1379</Words>
  <Application>Microsoft Office PowerPoint</Application>
  <PresentationFormat>Custom</PresentationFormat>
  <Paragraphs>304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Table of contents</vt:lpstr>
      <vt:lpstr>What to watch for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One last Spacing thing…</vt:lpstr>
      <vt:lpstr>&lt;A&gt; problem with no solution</vt:lpstr>
      <vt:lpstr>PowerPoint Presentation</vt:lpstr>
      <vt:lpstr>PowerPoint Presentation</vt:lpstr>
      <vt:lpstr>On one condition…</vt:lpstr>
      <vt:lpstr>Are emails finally turning a corner?</vt:lpstr>
      <vt:lpstr> 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1004</cp:revision>
  <dcterms:created xsi:type="dcterms:W3CDTF">2014-10-09T20:43:58Z</dcterms:created>
  <dcterms:modified xsi:type="dcterms:W3CDTF">2015-04-15T12:36:19Z</dcterms:modified>
</cp:coreProperties>
</file>